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4" r:id="rId2"/>
    <p:sldId id="278" r:id="rId3"/>
    <p:sldId id="279" r:id="rId4"/>
    <p:sldId id="281" r:id="rId5"/>
    <p:sldId id="356" r:id="rId6"/>
    <p:sldId id="280" r:id="rId7"/>
    <p:sldId id="357" r:id="rId8"/>
    <p:sldId id="358" r:id="rId9"/>
    <p:sldId id="359" r:id="rId10"/>
    <p:sldId id="323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9" autoAdjust="0"/>
    <p:restoredTop sz="95226" autoAdjust="0"/>
  </p:normalViewPr>
  <p:slideViewPr>
    <p:cSldViewPr>
      <p:cViewPr varScale="1">
        <p:scale>
          <a:sx n="113" d="100"/>
          <a:sy n="113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Lecture I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47E15FD-AA1C-B445-81D8-0A1C9EE0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0444D810-DE0A-354C-8ACD-000E7D3BF8A6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FD3F6F3-7F54-444B-9F52-1A33B3C64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920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Trees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B4C3CCB2-E1F6-DB46-9EA2-EB1695A229AC}"/>
              </a:ext>
            </a:extLst>
          </p:cNvPr>
          <p:cNvGraphicFramePr>
            <a:graphicFrameLocks/>
          </p:cNvGraphicFramePr>
          <p:nvPr/>
        </p:nvGraphicFramePr>
        <p:xfrm>
          <a:off x="171450" y="2114550"/>
          <a:ext cx="890905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MS Org Chart" r:id="rId3" imgW="11772900" imgH="3378200" progId="OrgPlusWOPX.4">
                  <p:embed followColorScheme="full"/>
                </p:oleObj>
              </mc:Choice>
              <mc:Fallback>
                <p:oleObj name="MS Org Chart" r:id="rId3" imgW="11772900" imgH="3378200" progId="OrgPlusWOPX.4">
                  <p:embed followColorScheme="full"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B4C3CCB2-E1F6-DB46-9EA2-EB1695A229A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2114550"/>
                        <a:ext cx="8909050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86D4E062-9C42-FA4A-A026-884D9964A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0" y="1511300"/>
            <a:ext cx="1390650" cy="624417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zh-TW" sz="240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33798" name="AutoShape 6">
            <a:extLst>
              <a:ext uri="{FF2B5EF4-FFF2-40B4-BE49-F238E27FC236}">
                <a16:creationId xmlns:a16="http://schemas.microsoft.com/office/drawing/2014/main" id="{6BEEDF0D-16D1-E842-8807-60F84CE1225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59350" y="5321300"/>
            <a:ext cx="1390650" cy="624417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algn="ctr" eaLnBrk="0" hangingPunct="0"/>
            <a:r>
              <a:rPr lang="en-US" altLang="zh-TW" sz="2400">
                <a:solidFill>
                  <a:schemeClr val="tx1"/>
                </a:solidFill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9893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ABA106A-5F59-5744-BEBA-959CD4F1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0444D810-DE0A-354C-8ACD-000E7D3BF8A6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BFB1E44-3CF6-894E-9EC0-E0AA21CDA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8600" y="-179813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Definition of Tree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0BC85E05-6414-1345-A940-7C3BDE6B3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1371600"/>
            <a:ext cx="81724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/>
              <a:t>A tree is a finite set of one or more nodes </a:t>
            </a:r>
            <a:br>
              <a:rPr lang="en-US" altLang="zh-TW" dirty="0"/>
            </a:br>
            <a:r>
              <a:rPr lang="en-US" altLang="zh-TW" dirty="0"/>
              <a:t>such that: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There is a specially designated node called </a:t>
            </a:r>
            <a:br>
              <a:rPr lang="en-US" altLang="zh-TW" dirty="0"/>
            </a:br>
            <a:r>
              <a:rPr lang="en-US" altLang="zh-TW" dirty="0"/>
              <a:t>the root.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The remaining nodes are partitioned into n&gt;=0 disjoint sets T</a:t>
            </a:r>
            <a:r>
              <a:rPr lang="en-US" altLang="zh-TW" sz="1600" dirty="0"/>
              <a:t>1</a:t>
            </a:r>
            <a:r>
              <a:rPr lang="en-US" altLang="zh-TW" dirty="0"/>
              <a:t>, ..., T</a:t>
            </a:r>
            <a:r>
              <a:rPr lang="en-US" altLang="zh-TW" sz="2000" dirty="0"/>
              <a:t>n</a:t>
            </a:r>
            <a:r>
              <a:rPr lang="en-US" altLang="zh-TW" dirty="0"/>
              <a:t>, where each of these sets is a tree.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We call T</a:t>
            </a:r>
            <a:r>
              <a:rPr lang="en-US" altLang="zh-TW" sz="1600" dirty="0"/>
              <a:t>1</a:t>
            </a:r>
            <a:r>
              <a:rPr lang="en-US" altLang="zh-TW" dirty="0"/>
              <a:t>, ..., T</a:t>
            </a:r>
            <a:r>
              <a:rPr lang="en-US" altLang="zh-TW" sz="2000" dirty="0"/>
              <a:t>n</a:t>
            </a:r>
            <a:r>
              <a:rPr lang="en-US" altLang="zh-TW" dirty="0"/>
              <a:t> the subtrees of the root.</a:t>
            </a:r>
          </a:p>
        </p:txBody>
      </p:sp>
    </p:spTree>
    <p:extLst>
      <p:ext uri="{BB962C8B-B14F-4D97-AF65-F5344CB8AC3E}">
        <p14:creationId xmlns:p14="http://schemas.microsoft.com/office/powerpoint/2010/main" val="166633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47905BF-4742-3F41-B64F-62C3E202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0444D810-DE0A-354C-8ACD-000E7D3BF8A6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1CE35435-A19A-FE46-B76C-2549C7ED9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9200" y="-1524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Terminology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70E12-031E-1749-9CB1-B75625C9E06C}"/>
              </a:ext>
            </a:extLst>
          </p:cNvPr>
          <p:cNvSpPr/>
          <p:nvPr/>
        </p:nvSpPr>
        <p:spPr>
          <a:xfrm>
            <a:off x="342900" y="1286312"/>
            <a:ext cx="8458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Path</a:t>
            </a:r>
            <a:r>
              <a:rPr lang="en-IN" dirty="0">
                <a:solidFill>
                  <a:srgbClr val="000000"/>
                </a:solidFill>
              </a:rPr>
              <a:t> − Path refers to the sequence of nodes along the edges of a tree.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Root</a:t>
            </a:r>
            <a:r>
              <a:rPr lang="en-IN" dirty="0">
                <a:solidFill>
                  <a:srgbClr val="000000"/>
                </a:solidFill>
              </a:rPr>
              <a:t> − The node at the top of the tree is called root. There is only one root per tree and one path from the root node to any node.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Parent</a:t>
            </a:r>
            <a:r>
              <a:rPr lang="en-IN" dirty="0">
                <a:solidFill>
                  <a:srgbClr val="000000"/>
                </a:solidFill>
              </a:rPr>
              <a:t> − Any node except the root node has one edge upward to a node called parent.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Child</a:t>
            </a:r>
            <a:r>
              <a:rPr lang="en-IN" dirty="0">
                <a:solidFill>
                  <a:srgbClr val="000000"/>
                </a:solidFill>
              </a:rPr>
              <a:t> − The node below a given node connected by its edge downward is called its child node.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Leaf</a:t>
            </a:r>
            <a:r>
              <a:rPr lang="en-IN" dirty="0">
                <a:solidFill>
                  <a:srgbClr val="000000"/>
                </a:solidFill>
              </a:rPr>
              <a:t> − The node which does not have any child node is called the leaf node.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Subtree</a:t>
            </a:r>
            <a:r>
              <a:rPr lang="en-IN" dirty="0">
                <a:solidFill>
                  <a:srgbClr val="000000"/>
                </a:solidFill>
              </a:rPr>
              <a:t> − Subtree represents the descendants of a node.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Visiting</a:t>
            </a:r>
            <a:r>
              <a:rPr lang="en-IN" dirty="0">
                <a:solidFill>
                  <a:srgbClr val="000000"/>
                </a:solidFill>
              </a:rPr>
              <a:t> − Visiting refers to checking the value of a node when control is on the node.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Traversing</a:t>
            </a:r>
            <a:r>
              <a:rPr lang="en-IN" dirty="0">
                <a:solidFill>
                  <a:srgbClr val="000000"/>
                </a:solidFill>
              </a:rPr>
              <a:t> − Traversing means passing through nodes in a specific order.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Levels</a:t>
            </a:r>
            <a:r>
              <a:rPr lang="en-IN" dirty="0">
                <a:solidFill>
                  <a:srgbClr val="000000"/>
                </a:solidFill>
              </a:rPr>
              <a:t> − Level of a node represents the generation of a node. If the root node is at level 0, then its next child node is at level 1, its grandchild is at level 2, and so 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</a:rPr>
              <a:t>keys</a:t>
            </a:r>
            <a:r>
              <a:rPr lang="en-IN" dirty="0">
                <a:solidFill>
                  <a:srgbClr val="000000"/>
                </a:solidFill>
              </a:rPr>
              <a:t> − Key represents a value of a node based on which a search operation is to be carried out for a node.</a:t>
            </a:r>
          </a:p>
        </p:txBody>
      </p:sp>
    </p:spTree>
    <p:extLst>
      <p:ext uri="{BB962C8B-B14F-4D97-AF65-F5344CB8AC3E}">
        <p14:creationId xmlns:p14="http://schemas.microsoft.com/office/powerpoint/2010/main" val="281600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07D6E-1356-404D-B024-7791C62A3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5ACE1-12AD-3C41-97A0-1AFE7CFA364D}"/>
              </a:ext>
            </a:extLst>
          </p:cNvPr>
          <p:cNvSpPr/>
          <p:nvPr/>
        </p:nvSpPr>
        <p:spPr>
          <a:xfrm>
            <a:off x="591960" y="1699155"/>
            <a:ext cx="80186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" pitchFamily="2" charset="0"/>
              </a:rPr>
              <a:t>Height of a Node</a:t>
            </a:r>
          </a:p>
          <a:p>
            <a:r>
              <a:rPr lang="en-IN" dirty="0">
                <a:latin typeface="Times" pitchFamily="2" charset="0"/>
              </a:rPr>
              <a:t>The height of a node is the number of edges from the node to the deepest leaf (</a:t>
            </a:r>
            <a:r>
              <a:rPr lang="en-IN" dirty="0" err="1">
                <a:latin typeface="Times" pitchFamily="2" charset="0"/>
              </a:rPr>
              <a:t>ie</a:t>
            </a:r>
            <a:r>
              <a:rPr lang="en-IN" dirty="0">
                <a:latin typeface="Times" pitchFamily="2" charset="0"/>
              </a:rPr>
              <a:t>. the longest path from the node to a leaf node).</a:t>
            </a:r>
          </a:p>
          <a:p>
            <a:endParaRPr lang="en-IN" b="0" i="0" dirty="0">
              <a:effectLst/>
              <a:latin typeface="Times" pitchFamily="2" charset="0"/>
            </a:endParaRPr>
          </a:p>
          <a:p>
            <a:r>
              <a:rPr lang="en-IN" b="1" dirty="0">
                <a:latin typeface="Times" pitchFamily="2" charset="0"/>
              </a:rPr>
              <a:t>Depth of a Node</a:t>
            </a:r>
          </a:p>
          <a:p>
            <a:r>
              <a:rPr lang="en-IN" dirty="0">
                <a:latin typeface="Times" pitchFamily="2" charset="0"/>
              </a:rPr>
              <a:t>The depth of a node is the number of edges from the root to the node.</a:t>
            </a:r>
          </a:p>
          <a:p>
            <a:endParaRPr lang="en-IN" b="0" i="0" dirty="0">
              <a:effectLst/>
              <a:latin typeface="Times" pitchFamily="2" charset="0"/>
            </a:endParaRPr>
          </a:p>
          <a:p>
            <a:r>
              <a:rPr lang="en-IN" b="1" dirty="0">
                <a:latin typeface="Times" pitchFamily="2" charset="0"/>
              </a:rPr>
              <a:t>Height of a Tree</a:t>
            </a:r>
          </a:p>
          <a:p>
            <a:r>
              <a:rPr lang="en-IN" dirty="0">
                <a:latin typeface="Times" pitchFamily="2" charset="0"/>
              </a:rPr>
              <a:t>The height of a Tree is the height of the root node or the depth of the deepest node.</a:t>
            </a:r>
          </a:p>
          <a:p>
            <a:endParaRPr lang="en-IN" b="0" i="0" dirty="0">
              <a:effectLst/>
              <a:latin typeface="Times" pitchFamily="2" charset="0"/>
            </a:endParaRPr>
          </a:p>
          <a:p>
            <a:r>
              <a:rPr lang="en-IN" b="1" dirty="0">
                <a:latin typeface="Times" pitchFamily="2" charset="0"/>
              </a:rPr>
              <a:t>Degree of a Node</a:t>
            </a:r>
          </a:p>
          <a:p>
            <a:r>
              <a:rPr lang="en-IN" dirty="0">
                <a:latin typeface="Times" pitchFamily="2" charset="0"/>
              </a:rPr>
              <a:t>The degree of a node is the total number of branches of that node.</a:t>
            </a:r>
          </a:p>
          <a:p>
            <a:endParaRPr lang="en-IN" b="0" i="0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D6DDC78-9CF8-7E49-A178-8BB4334B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34150" y="63833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rgbClr val="003399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9pPr>
          </a:lstStyle>
          <a:p>
            <a:fld id="{0444D810-DE0A-354C-8ACD-000E7D3BF8A6}" type="slidenum">
              <a:rPr lang="en-US" altLang="zh-TW" smtClean="0"/>
              <a:pPr/>
              <a:t>6</a:t>
            </a:fld>
            <a:endParaRPr lang="en-US" altLang="zh-TW"/>
          </a:p>
        </p:txBody>
      </p:sp>
      <p:graphicFrame>
        <p:nvGraphicFramePr>
          <p:cNvPr id="35844" name="Object 4">
            <a:extLst>
              <a:ext uri="{FF2B5EF4-FFF2-40B4-BE49-F238E27FC236}">
                <a16:creationId xmlns:a16="http://schemas.microsoft.com/office/drawing/2014/main" id="{012F2B80-CF25-224E-B015-7B936BCD0F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021962"/>
              </p:ext>
            </p:extLst>
          </p:nvPr>
        </p:nvGraphicFramePr>
        <p:xfrm>
          <a:off x="3696756" y="2287633"/>
          <a:ext cx="4754563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MS Org Chart" r:id="rId3" imgW="4127500" imgH="3378200" progId="OrgPlusWOPX.4">
                  <p:embed followColorScheme="full"/>
                </p:oleObj>
              </mc:Choice>
              <mc:Fallback>
                <p:oleObj name="MS Org Chart" r:id="rId3" imgW="4127500" imgH="3378200" progId="OrgPlusWOPX.4">
                  <p:embed followColorScheme="full"/>
                  <p:pic>
                    <p:nvPicPr>
                      <p:cNvPr id="35844" name="Object 4">
                        <a:extLst>
                          <a:ext uri="{FF2B5EF4-FFF2-40B4-BE49-F238E27FC236}">
                            <a16:creationId xmlns:a16="http://schemas.microsoft.com/office/drawing/2014/main" id="{012F2B80-CF25-224E-B015-7B936BCD0F4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756" y="2287633"/>
                        <a:ext cx="4754563" cy="285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>
            <a:extLst>
              <a:ext uri="{FF2B5EF4-FFF2-40B4-BE49-F238E27FC236}">
                <a16:creationId xmlns:a16="http://schemas.microsoft.com/office/drawing/2014/main" id="{686FD724-FA6E-7243-AB0E-1D4D4DDE8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4" y="1143310"/>
            <a:ext cx="408958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# of Nodes = </a:t>
            </a:r>
            <a:r>
              <a:rPr lang="en-US" altLang="zh-TW" dirty="0">
                <a:solidFill>
                  <a:schemeClr val="tx2"/>
                </a:solidFill>
              </a:rPr>
              <a:t>13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degree of a node (A) = 3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leaf (terminal) = K,L,M,G,I,J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Nonterminal = all others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parent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children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sibling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degree of a tree = degree of root node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ancestor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level of a node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height of a tree = 3</a:t>
            </a:r>
          </a:p>
        </p:txBody>
      </p:sp>
    </p:spTree>
    <p:extLst>
      <p:ext uri="{BB962C8B-B14F-4D97-AF65-F5344CB8AC3E}">
        <p14:creationId xmlns:p14="http://schemas.microsoft.com/office/powerpoint/2010/main" val="366662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AF8B-CFC6-2E4F-9DC5-4EC24DF1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1325563"/>
          </a:xfrm>
        </p:spPr>
        <p:txBody>
          <a:bodyPr/>
          <a:lstStyle/>
          <a:p>
            <a:r>
              <a:rPr lang="en-IN" b="1" dirty="0"/>
              <a:t>Tree Traversal - </a:t>
            </a:r>
            <a:r>
              <a:rPr lang="en-IN" b="1" dirty="0" err="1"/>
              <a:t>inorder</a:t>
            </a:r>
            <a:r>
              <a:rPr lang="en-IN" b="1" dirty="0"/>
              <a:t>, </a:t>
            </a:r>
            <a:r>
              <a:rPr lang="en-IN" b="1" dirty="0" err="1"/>
              <a:t>preorder</a:t>
            </a:r>
            <a:r>
              <a:rPr lang="en-IN" b="1" dirty="0"/>
              <a:t> and </a:t>
            </a:r>
            <a:r>
              <a:rPr lang="en-IN" b="1" dirty="0" err="1"/>
              <a:t>postorder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7C163-18C7-2047-8FBD-99C1860FC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A0BCFF-CA3F-0F40-80DF-4C97CB337AE8}"/>
              </a:ext>
            </a:extLst>
          </p:cNvPr>
          <p:cNvSpPr/>
          <p:nvPr/>
        </p:nvSpPr>
        <p:spPr>
          <a:xfrm>
            <a:off x="685800" y="269822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euclid_circular_a"/>
              </a:rPr>
              <a:t>Traversing a tree means visiting every node in the tree.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DAB83-A7FE-9A48-B6DA-8BE0ED786E10}"/>
              </a:ext>
            </a:extLst>
          </p:cNvPr>
          <p:cNvSpPr/>
          <p:nvPr/>
        </p:nvSpPr>
        <p:spPr>
          <a:xfrm>
            <a:off x="719667" y="3200400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euclid_circular_a"/>
              </a:rPr>
              <a:t>Every tree is a combination of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euclid_circular_a"/>
              </a:rPr>
              <a:t>A node carrying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euclid_circular_a"/>
              </a:rPr>
              <a:t>Two subtrees</a:t>
            </a:r>
            <a:endParaRPr lang="en-IN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7EEC2-56CA-E64B-BBAF-256F9B2F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882888"/>
            <a:ext cx="6799263" cy="30135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70F50-F857-4C4C-8C7F-6CBDE85F3E8E}"/>
              </a:ext>
            </a:extLst>
          </p:cNvPr>
          <p:cNvSpPr/>
          <p:nvPr/>
        </p:nvSpPr>
        <p:spPr>
          <a:xfrm>
            <a:off x="838200" y="44434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</a:t>
            </a:r>
          </a:p>
          <a:p>
            <a:r>
              <a:rPr lang="en-IN" dirty="0"/>
              <a:t>{ </a:t>
            </a:r>
          </a:p>
          <a:p>
            <a:r>
              <a:rPr lang="en-IN" dirty="0">
                <a:solidFill>
                  <a:srgbClr val="A626A4"/>
                </a:solidFill>
              </a:rPr>
              <a:t> int</a:t>
            </a:r>
            <a:r>
              <a:rPr lang="en-IN" dirty="0"/>
              <a:t> data; </a:t>
            </a:r>
          </a:p>
          <a:p>
            <a:r>
              <a:rPr lang="en-IN" dirty="0">
                <a:solidFill>
                  <a:srgbClr val="A626A4"/>
                </a:solidFill>
              </a:rPr>
              <a:t> 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* </a:t>
            </a:r>
            <a:r>
              <a:rPr lang="en-IN" dirty="0">
                <a:solidFill>
                  <a:srgbClr val="C18401"/>
                </a:solidFill>
              </a:rPr>
              <a:t>left</a:t>
            </a:r>
            <a:r>
              <a:rPr lang="en-IN" dirty="0"/>
              <a:t>; </a:t>
            </a:r>
          </a:p>
          <a:p>
            <a:r>
              <a:rPr lang="en-IN" dirty="0">
                <a:solidFill>
                  <a:srgbClr val="A626A4"/>
                </a:solidFill>
              </a:rPr>
              <a:t> 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* </a:t>
            </a:r>
            <a:r>
              <a:rPr lang="en-IN" dirty="0">
                <a:solidFill>
                  <a:srgbClr val="C18401"/>
                </a:solidFill>
              </a:rPr>
              <a:t>right</a:t>
            </a:r>
            <a:r>
              <a:rPr lang="en-IN" dirty="0"/>
              <a:t>; </a:t>
            </a:r>
          </a:p>
          <a:p>
            <a:r>
              <a:rPr lang="en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6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B1498-3BB9-7249-908B-5F0F4840F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AE3D5-D037-3546-9B72-E727C201D474}"/>
              </a:ext>
            </a:extLst>
          </p:cNvPr>
          <p:cNvSpPr/>
          <p:nvPr/>
        </p:nvSpPr>
        <p:spPr>
          <a:xfrm>
            <a:off x="152400" y="121920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euclid_circular_a"/>
              </a:rPr>
              <a:t>Depending on the order in which we traverse all the nodes, there are three types of traversals.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54501-59ED-2444-A4A1-439CE7D4C583}"/>
              </a:ext>
            </a:extLst>
          </p:cNvPr>
          <p:cNvSpPr/>
          <p:nvPr/>
        </p:nvSpPr>
        <p:spPr>
          <a:xfrm>
            <a:off x="152400" y="1857592"/>
            <a:ext cx="304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25265E"/>
                </a:solidFill>
                <a:latin typeface="euclid_circular_a"/>
              </a:rPr>
              <a:t>Inorder</a:t>
            </a:r>
            <a:r>
              <a:rPr lang="en-IN" b="1" dirty="0">
                <a:solidFill>
                  <a:srgbClr val="25265E"/>
                </a:solidFill>
                <a:latin typeface="euclid_circular_a"/>
              </a:rPr>
              <a:t> traversal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First, visit all the nodes in the left subtree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Then the root node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all the nodes in the right subtree</a:t>
            </a:r>
            <a:endParaRPr lang="en-IN" b="0" i="0" dirty="0">
              <a:effectLst/>
              <a:latin typeface="euclid_circular_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6AFB90-EA19-EA44-B10F-C6B863C1597F}"/>
              </a:ext>
            </a:extLst>
          </p:cNvPr>
          <p:cNvSpPr/>
          <p:nvPr/>
        </p:nvSpPr>
        <p:spPr>
          <a:xfrm>
            <a:off x="152400" y="419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>
                <a:solidFill>
                  <a:srgbClr val="E45649"/>
                </a:solidFill>
              </a:rPr>
              <a:t>inorder</a:t>
            </a:r>
            <a:r>
              <a:rPr lang="en-IN" dirty="0"/>
              <a:t>(root-&gt;left) </a:t>
            </a:r>
          </a:p>
          <a:p>
            <a:r>
              <a:rPr lang="en-IN" dirty="0">
                <a:solidFill>
                  <a:srgbClr val="E45649"/>
                </a:solidFill>
              </a:rPr>
              <a:t>display</a:t>
            </a:r>
            <a:r>
              <a:rPr lang="en-IN" dirty="0"/>
              <a:t>(root-&gt;data) </a:t>
            </a:r>
          </a:p>
          <a:p>
            <a:r>
              <a:rPr lang="en-IN" dirty="0" err="1">
                <a:solidFill>
                  <a:srgbClr val="E45649"/>
                </a:solidFill>
              </a:rPr>
              <a:t>inorder</a:t>
            </a:r>
            <a:r>
              <a:rPr lang="en-IN" dirty="0"/>
              <a:t>(root-&gt;right)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06C43-0B29-CC4B-9F91-958B2600459C}"/>
              </a:ext>
            </a:extLst>
          </p:cNvPr>
          <p:cNvCxnSpPr>
            <a:cxnSpLocks/>
          </p:cNvCxnSpPr>
          <p:nvPr/>
        </p:nvCxnSpPr>
        <p:spPr>
          <a:xfrm>
            <a:off x="2971800" y="1752600"/>
            <a:ext cx="0" cy="411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01B35E-C607-F941-9CAF-D6C844437EBE}"/>
              </a:ext>
            </a:extLst>
          </p:cNvPr>
          <p:cNvCxnSpPr>
            <a:cxnSpLocks/>
          </p:cNvCxnSpPr>
          <p:nvPr/>
        </p:nvCxnSpPr>
        <p:spPr>
          <a:xfrm>
            <a:off x="6096000" y="1857592"/>
            <a:ext cx="0" cy="411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9B0DA-F4B8-CA4C-99AD-66144D379D33}"/>
              </a:ext>
            </a:extLst>
          </p:cNvPr>
          <p:cNvSpPr/>
          <p:nvPr/>
        </p:nvSpPr>
        <p:spPr>
          <a:xfrm>
            <a:off x="3197578" y="1857592"/>
            <a:ext cx="25936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25265E"/>
                </a:solidFill>
                <a:latin typeface="euclid_circular_a"/>
              </a:rPr>
              <a:t>Preorder</a:t>
            </a:r>
            <a:r>
              <a:rPr lang="en-IN" b="1" dirty="0">
                <a:solidFill>
                  <a:srgbClr val="25265E"/>
                </a:solidFill>
                <a:latin typeface="euclid_circular_a"/>
              </a:rPr>
              <a:t> traversal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root node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all the nodes in the left subtree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all the nodes in the right subtree</a:t>
            </a:r>
            <a:endParaRPr lang="en-IN" b="0" i="0" dirty="0">
              <a:effectLst/>
              <a:latin typeface="euclid_circular_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5CB434-3DE3-5440-B4C3-1CF0F768BC45}"/>
              </a:ext>
            </a:extLst>
          </p:cNvPr>
          <p:cNvSpPr/>
          <p:nvPr/>
        </p:nvSpPr>
        <p:spPr>
          <a:xfrm>
            <a:off x="3197578" y="419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E45649"/>
                </a:solidFill>
              </a:rPr>
              <a:t>display</a:t>
            </a:r>
            <a:r>
              <a:rPr lang="en-IN" dirty="0"/>
              <a:t>(root-&gt;data) </a:t>
            </a:r>
          </a:p>
          <a:p>
            <a:r>
              <a:rPr lang="en-IN" dirty="0" err="1">
                <a:solidFill>
                  <a:srgbClr val="E45649"/>
                </a:solidFill>
              </a:rPr>
              <a:t>preorder</a:t>
            </a:r>
            <a:r>
              <a:rPr lang="en-IN" dirty="0"/>
              <a:t>(root-&gt;left) </a:t>
            </a:r>
          </a:p>
          <a:p>
            <a:r>
              <a:rPr lang="en-IN" dirty="0" err="1">
                <a:solidFill>
                  <a:srgbClr val="E45649"/>
                </a:solidFill>
              </a:rPr>
              <a:t>preorder</a:t>
            </a:r>
            <a:r>
              <a:rPr lang="en-IN" dirty="0"/>
              <a:t>(root-&gt;right)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8D0F5-2D75-8344-8FAF-A71F891F3DE6}"/>
              </a:ext>
            </a:extLst>
          </p:cNvPr>
          <p:cNvSpPr/>
          <p:nvPr/>
        </p:nvSpPr>
        <p:spPr>
          <a:xfrm>
            <a:off x="6324599" y="1857592"/>
            <a:ext cx="25146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25265E"/>
                </a:solidFill>
                <a:latin typeface="euclid_circular_a"/>
              </a:rPr>
              <a:t>Postorder</a:t>
            </a:r>
            <a:r>
              <a:rPr lang="en-IN" b="1" dirty="0">
                <a:solidFill>
                  <a:srgbClr val="25265E"/>
                </a:solidFill>
                <a:latin typeface="euclid_circular_a"/>
              </a:rPr>
              <a:t> traversal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all the nodes in the left subtree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all the nodes in the right subtree</a:t>
            </a:r>
          </a:p>
          <a:p>
            <a:pPr>
              <a:buFont typeface="+mj-lt"/>
              <a:buAutoNum type="arabicPeriod"/>
            </a:pPr>
            <a:r>
              <a:rPr lang="en-IN" dirty="0">
                <a:latin typeface="euclid_circular_a"/>
              </a:rPr>
              <a:t>Visit the root node</a:t>
            </a:r>
            <a:endParaRPr lang="en-IN" b="0" i="0" dirty="0">
              <a:effectLst/>
              <a:latin typeface="euclid_circular_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CCD82-AE0D-9D4A-A6FD-B84BE7FD1E41}"/>
              </a:ext>
            </a:extLst>
          </p:cNvPr>
          <p:cNvSpPr/>
          <p:nvPr/>
        </p:nvSpPr>
        <p:spPr>
          <a:xfrm>
            <a:off x="6320367" y="418817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>
                <a:solidFill>
                  <a:srgbClr val="E45649"/>
                </a:solidFill>
              </a:rPr>
              <a:t>postorder</a:t>
            </a:r>
            <a:r>
              <a:rPr lang="en-IN" dirty="0"/>
              <a:t>(root-&gt;left) </a:t>
            </a:r>
          </a:p>
          <a:p>
            <a:r>
              <a:rPr lang="en-IN" dirty="0" err="1">
                <a:solidFill>
                  <a:srgbClr val="E45649"/>
                </a:solidFill>
              </a:rPr>
              <a:t>postorder</a:t>
            </a:r>
            <a:r>
              <a:rPr lang="en-IN" dirty="0"/>
              <a:t>(root-&gt;right) </a:t>
            </a:r>
          </a:p>
          <a:p>
            <a:r>
              <a:rPr lang="en-IN" dirty="0">
                <a:solidFill>
                  <a:srgbClr val="E45649"/>
                </a:solidFill>
              </a:rPr>
              <a:t>display</a:t>
            </a:r>
            <a:r>
              <a:rPr lang="en-IN" dirty="0"/>
              <a:t>(root-&gt;data)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4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5589-351D-984F-96E4-BA790E01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06583"/>
            <a:ext cx="7886700" cy="1325563"/>
          </a:xfrm>
        </p:spPr>
        <p:txBody>
          <a:bodyPr/>
          <a:lstStyle/>
          <a:p>
            <a:r>
              <a:rPr lang="en-US" sz="4000" dirty="0" err="1"/>
              <a:t>Eg.</a:t>
            </a:r>
            <a:r>
              <a:rPr lang="en-US" sz="4000" dirty="0"/>
              <a:t> </a:t>
            </a:r>
            <a:r>
              <a:rPr lang="en-US" sz="4000" dirty="0" err="1"/>
              <a:t>Inorder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7F230-3860-8946-8077-394F66BE8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C07EB-C28E-2F43-9F9A-06442016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066800"/>
            <a:ext cx="6019800" cy="2965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FC764-8EBE-8C4B-84A3-540D036C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63" y="1066800"/>
            <a:ext cx="6019800" cy="296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0B1B1-AA6E-D649-8BCD-8BC59166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60308"/>
            <a:ext cx="6019800" cy="3464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912D30-914C-414D-A4DD-B5FD54B2A0D1}"/>
              </a:ext>
            </a:extLst>
          </p:cNvPr>
          <p:cNvSpPr/>
          <p:nvPr/>
        </p:nvSpPr>
        <p:spPr>
          <a:xfrm>
            <a:off x="5410200" y="4455238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euclid_circular_a"/>
              </a:rPr>
              <a:t>The </a:t>
            </a:r>
            <a:r>
              <a:rPr lang="en-IN" dirty="0" err="1">
                <a:latin typeface="euclid_circular_a"/>
              </a:rPr>
              <a:t>inorder</a:t>
            </a:r>
            <a:r>
              <a:rPr lang="en-IN" dirty="0">
                <a:latin typeface="euclid_circular_a"/>
              </a:rPr>
              <a:t> traversal is as</a:t>
            </a:r>
          </a:p>
          <a:p>
            <a:endParaRPr lang="en-IN" dirty="0">
              <a:latin typeface="euclid_circular_a"/>
            </a:endParaRPr>
          </a:p>
          <a:p>
            <a:r>
              <a:rPr lang="en-IN" dirty="0"/>
              <a:t>5 -&gt; 12 -&gt; 6 -&gt; 1 -&gt;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06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670</Words>
  <Application>Microsoft Macintosh PowerPoint</Application>
  <PresentationFormat>On-screen Show (4:3)</PresentationFormat>
  <Paragraphs>96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Algerian</vt:lpstr>
      <vt:lpstr>Arial</vt:lpstr>
      <vt:lpstr>Baskerville Old Face</vt:lpstr>
      <vt:lpstr>euclid_circular_a</vt:lpstr>
      <vt:lpstr>Monotype Sorts</vt:lpstr>
      <vt:lpstr>Times</vt:lpstr>
      <vt:lpstr>Times New Roman</vt:lpstr>
      <vt:lpstr>Default Design</vt:lpstr>
      <vt:lpstr>MS Org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Traversal - inorder, preorder and postorder </vt:lpstr>
      <vt:lpstr>PowerPoint Presentation</vt:lpstr>
      <vt:lpstr>Eg. Inorder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42</cp:revision>
  <dcterms:created xsi:type="dcterms:W3CDTF">2020-08-10T17:14:23Z</dcterms:created>
  <dcterms:modified xsi:type="dcterms:W3CDTF">2020-09-17T18:11:29Z</dcterms:modified>
</cp:coreProperties>
</file>